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8" r:id="rId8"/>
    <p:sldId id="270" r:id="rId9"/>
    <p:sldId id="271" r:id="rId10"/>
    <p:sldId id="272" r:id="rId11"/>
    <p:sldId id="273" r:id="rId12"/>
    <p:sldId id="274" r:id="rId13"/>
    <p:sldId id="269" r:id="rId14"/>
    <p:sldId id="275" r:id="rId15"/>
    <p:sldId id="267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D310-76F1-4B24-912D-ECDAA1BEA87E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6BB8-05D5-45BA-83BF-B2F36BB9FB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D310-76F1-4B24-912D-ECDAA1BEA87E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6BB8-05D5-45BA-83BF-B2F36BB9FB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D310-76F1-4B24-912D-ECDAA1BEA87E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6BB8-05D5-45BA-83BF-B2F36BB9FB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D310-76F1-4B24-912D-ECDAA1BEA87E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6BB8-05D5-45BA-83BF-B2F36BB9FB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D310-76F1-4B24-912D-ECDAA1BEA87E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6BB8-05D5-45BA-83BF-B2F36BB9FB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D310-76F1-4B24-912D-ECDAA1BEA87E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6BB8-05D5-45BA-83BF-B2F36BB9FB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D310-76F1-4B24-912D-ECDAA1BEA87E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6BB8-05D5-45BA-83BF-B2F36BB9FB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D310-76F1-4B24-912D-ECDAA1BEA87E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6BB8-05D5-45BA-83BF-B2F36BB9FB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D310-76F1-4B24-912D-ECDAA1BEA87E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6BB8-05D5-45BA-83BF-B2F36BB9FB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D310-76F1-4B24-912D-ECDAA1BEA87E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6BB8-05D5-45BA-83BF-B2F36BB9FB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D310-76F1-4B24-912D-ECDAA1BEA87E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42B6BB8-05D5-45BA-83BF-B2F36BB9FB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51D310-76F1-4B24-912D-ECDAA1BEA87E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42B6BB8-05D5-45BA-83BF-B2F36BB9FB7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496944" cy="1224136"/>
          </a:xfrm>
        </p:spPr>
        <p:txBody>
          <a:bodyPr>
            <a:normAutofit/>
          </a:bodyPr>
          <a:lstStyle/>
          <a:p>
            <a:pPr algn="ctr"/>
            <a:r>
              <a:rPr lang="sr-Latn-RS" dirty="0" smtClean="0">
                <a:solidFill>
                  <a:srgbClr val="FFFF00"/>
                </a:solidFill>
              </a:rPr>
              <a:t>Evropske integracije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365104"/>
            <a:ext cx="8287072" cy="1656184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sr-Latn-RS" dirty="0" smtClean="0"/>
              <a:t> </a:t>
            </a:r>
            <a:r>
              <a:rPr lang="sr-Latn-R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1952</a:t>
            </a:r>
            <a:r>
              <a:rPr lang="sr-Latn-RS" dirty="0" smtClean="0">
                <a:solidFill>
                  <a:srgbClr val="FFFF00"/>
                </a:solidFill>
              </a:rPr>
              <a:t>, Robert Šuman je osnovao Evropsku organizaciju za ugalj </a:t>
            </a:r>
            <a:r>
              <a:rPr lang="sr-Latn-RS" smtClean="0">
                <a:solidFill>
                  <a:srgbClr val="FFFF00"/>
                </a:solidFill>
              </a:rPr>
              <a:t>i </a:t>
            </a:r>
            <a:r>
              <a:rPr lang="sr-Latn-RS" smtClean="0">
                <a:solidFill>
                  <a:srgbClr val="FFFF00"/>
                </a:solidFill>
              </a:rPr>
              <a:t>čelik </a:t>
            </a:r>
            <a:r>
              <a:rPr lang="sr-Latn-RS" dirty="0" smtClean="0">
                <a:solidFill>
                  <a:srgbClr val="FFFF00"/>
                </a:solidFill>
              </a:rPr>
              <a:t>u Parizu</a:t>
            </a:r>
            <a:r>
              <a:rPr lang="en-GB" dirty="0" smtClean="0">
                <a:solidFill>
                  <a:schemeClr val="bg1"/>
                </a:solidFill>
              </a:rPr>
              <a:t>,</a:t>
            </a:r>
            <a:r>
              <a:rPr lang="en-GB" dirty="0" err="1" smtClean="0">
                <a:solidFill>
                  <a:schemeClr val="bg1"/>
                </a:solidFill>
              </a:rPr>
              <a:t>predlo</a:t>
            </a:r>
            <a:r>
              <a:rPr lang="hr-HR" dirty="0" smtClean="0">
                <a:solidFill>
                  <a:schemeClr val="bg1"/>
                </a:solidFill>
              </a:rPr>
              <a:t>ž</a:t>
            </a:r>
            <a:r>
              <a:rPr lang="en-GB" dirty="0" err="1" smtClean="0">
                <a:solidFill>
                  <a:schemeClr val="bg1"/>
                </a:solidFill>
              </a:rPr>
              <a:t>io</a:t>
            </a:r>
            <a:r>
              <a:rPr lang="hr-HR" dirty="0" smtClean="0">
                <a:solidFill>
                  <a:schemeClr val="bg1"/>
                </a:solidFill>
              </a:rPr>
              <a:t> 1950.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sr-Latn-RS" dirty="0" smtClean="0"/>
              <a:t>(</a:t>
            </a:r>
            <a:r>
              <a:rPr lang="sr-Latn-RS" dirty="0" smtClean="0">
                <a:solidFill>
                  <a:srgbClr val="FFFF00"/>
                </a:solidFill>
              </a:rPr>
              <a:t>obuhvatala Francusku, Nemačku, Italiju i tri zemlje Beneluksa</a:t>
            </a:r>
            <a:r>
              <a:rPr lang="sr-Latn-RS" dirty="0" smtClean="0"/>
              <a:t>)</a:t>
            </a:r>
            <a:r>
              <a:rPr lang="sr-Latn-RS" sz="2800" b="1" dirty="0" smtClean="0">
                <a:solidFill>
                  <a:schemeClr val="bg1"/>
                </a:solidFill>
              </a:rPr>
              <a:t> </a:t>
            </a:r>
            <a:endParaRPr lang="sr-Latn-RS" sz="2400" dirty="0" smtClean="0"/>
          </a:p>
          <a:p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2420888"/>
            <a:ext cx="8496944" cy="181588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sr-Latn-CS" sz="2800" dirty="0" smtClean="0">
                <a:solidFill>
                  <a:srgbClr val="FFFF00"/>
                </a:solidFill>
              </a:rPr>
              <a:t>Vinston Čerčil 1946</a:t>
            </a:r>
            <a:r>
              <a:rPr lang="sr-Latn-CS" sz="2800" dirty="0" smtClean="0"/>
              <a:t>, u Cirihu- Evropa mora naći način da povrati svoju ekonomsku, vojnu i političku moć.</a:t>
            </a:r>
            <a:r>
              <a:rPr lang="sr-Latn-CS" sz="2800" dirty="0" smtClean="0">
                <a:solidFill>
                  <a:srgbClr val="FFFF00"/>
                </a:solidFill>
              </a:rPr>
              <a:t>Predlaže osnivanje Savta Evrope</a:t>
            </a:r>
            <a:r>
              <a:rPr lang="sr-Latn-CS" sz="2800" dirty="0" smtClean="0"/>
              <a:t>.  Rea</a:t>
            </a:r>
            <a:r>
              <a:rPr lang="sr-Latn-RS" sz="2800" dirty="0" smtClean="0"/>
              <a:t>l</a:t>
            </a:r>
            <a:r>
              <a:rPr lang="sr-Latn-CS" sz="2800" dirty="0" smtClean="0"/>
              <a:t>izovana  stvaranjem Evropske unije i NATO-a</a:t>
            </a:r>
            <a:endParaRPr lang="sr-Latn-C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051720" y="1556792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800" b="1" dirty="0" smtClean="0">
                <a:solidFill>
                  <a:schemeClr val="bg1"/>
                </a:solidFill>
              </a:rPr>
              <a:t>Od  ideje do realizacije</a:t>
            </a:r>
            <a:r>
              <a:rPr lang="sr-Latn-CS" sz="2800" dirty="0" smtClean="0"/>
              <a:t>:</a:t>
            </a:r>
            <a:endParaRPr lang="sr-Latn-C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6021288"/>
            <a:ext cx="7920880" cy="7386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RS" sz="2400" dirty="0" smtClean="0">
                <a:solidFill>
                  <a:schemeClr val="bg1"/>
                </a:solidFill>
              </a:rPr>
              <a:t>Ovaj dogadjaj uzima se kao pocetak evropskih integracija.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strips dir="ld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ocdn.eu/images/pulscms/MTk7MDMsMzE0LDAsMCwxOzAzLDFkNiwwLDAsMQ__/0346a2759844f1948c3781fc2a9098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4476750" cy="245516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76056" y="1052736"/>
            <a:ext cx="3744416" cy="16312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Svemirski</a:t>
            </a:r>
            <a:r>
              <a:rPr lang="en-US" sz="2000" dirty="0" smtClean="0"/>
              <a:t> </a:t>
            </a:r>
            <a:r>
              <a:rPr lang="en-US" sz="2000" dirty="0" err="1" smtClean="0"/>
              <a:t>brod</a:t>
            </a:r>
            <a:r>
              <a:rPr lang="en-US" sz="2000" dirty="0" smtClean="0"/>
              <a:t> </a:t>
            </a:r>
            <a:r>
              <a:rPr lang="en-US" sz="2000" dirty="0" err="1" smtClean="0"/>
              <a:t>Apolo</a:t>
            </a:r>
            <a:r>
              <a:rPr lang="en-US" sz="2000" dirty="0" smtClean="0"/>
              <a:t> 11 </a:t>
            </a:r>
            <a:r>
              <a:rPr lang="en-US" sz="2000" dirty="0" err="1" smtClean="0"/>
              <a:t>krenuo</a:t>
            </a:r>
            <a:r>
              <a:rPr lang="en-US" sz="2000" dirty="0" smtClean="0"/>
              <a:t> je put </a:t>
            </a:r>
            <a:r>
              <a:rPr lang="en-US" sz="2000" dirty="0" err="1" smtClean="0"/>
              <a:t>Meseca</a:t>
            </a:r>
            <a:r>
              <a:rPr lang="en-US" sz="2000" dirty="0" smtClean="0"/>
              <a:t>, 16. </a:t>
            </a:r>
            <a:r>
              <a:rPr lang="en-US" sz="2000" dirty="0" err="1" smtClean="0"/>
              <a:t>jula</a:t>
            </a:r>
            <a:r>
              <a:rPr lang="en-US" sz="2000" dirty="0" smtClean="0"/>
              <a:t> 1969. </a:t>
            </a:r>
            <a:r>
              <a:rPr lang="en-US" sz="2000" dirty="0" err="1" smtClean="0"/>
              <a:t>godine</a:t>
            </a:r>
            <a:r>
              <a:rPr lang="en-US" sz="2000" dirty="0" smtClean="0"/>
              <a:t> u 13 </a:t>
            </a:r>
            <a:r>
              <a:rPr lang="en-US" sz="2000" dirty="0" err="1" smtClean="0"/>
              <a:t>časova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32 </a:t>
            </a:r>
            <a:r>
              <a:rPr lang="en-US" sz="2000" dirty="0" err="1" smtClean="0"/>
              <a:t>minuta</a:t>
            </a:r>
            <a:r>
              <a:rPr lang="en-US" sz="2000" dirty="0" smtClean="0"/>
              <a:t> </a:t>
            </a:r>
            <a:r>
              <a:rPr lang="en-US" sz="2000" dirty="0" err="1" smtClean="0"/>
              <a:t>iz</a:t>
            </a:r>
            <a:r>
              <a:rPr lang="en-US" sz="2000" dirty="0" smtClean="0"/>
              <a:t> </a:t>
            </a:r>
            <a:r>
              <a:rPr lang="en-US" sz="2000" dirty="0" err="1" smtClean="0"/>
              <a:t>Astronomskog</a:t>
            </a:r>
            <a:r>
              <a:rPr lang="en-US" sz="2000" dirty="0" smtClean="0"/>
              <a:t> </a:t>
            </a:r>
            <a:r>
              <a:rPr lang="en-US" sz="2000" dirty="0" err="1" smtClean="0"/>
              <a:t>centra</a:t>
            </a:r>
            <a:r>
              <a:rPr lang="en-US" sz="2000" dirty="0" smtClean="0"/>
              <a:t> "</a:t>
            </a:r>
            <a:r>
              <a:rPr lang="en-US" sz="2000" dirty="0" err="1" smtClean="0"/>
              <a:t>Kenedi</a:t>
            </a:r>
            <a:r>
              <a:rPr lang="en-US" sz="2000" dirty="0" smtClean="0"/>
              <a:t>"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Floridi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25604" name="Picture 4" descr="http://fakti.org/sites/default/files/NoviTRI/096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212976"/>
            <a:ext cx="5976664" cy="36450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5877272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dirty="0" smtClean="0">
                <a:solidFill>
                  <a:schemeClr val="bg1"/>
                </a:solidFill>
              </a:rPr>
              <a:t>Nil Amstrong –prvi čovek na mesecu ,21,jul 1969:</a:t>
            </a:r>
          </a:p>
          <a:p>
            <a:r>
              <a:rPr lang="sr-Latn-RS" sz="2000" dirty="0" smtClean="0">
                <a:solidFill>
                  <a:schemeClr val="bg1"/>
                </a:solidFill>
              </a:rPr>
              <a:t>,, Ovo  je mali korak za </a:t>
            </a:r>
            <a:r>
              <a:rPr lang="sr-Latn-R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čoveka ali veliki za čovečanstvo</a:t>
            </a:r>
            <a:r>
              <a:rPr lang="sr-Latn-RS" dirty="0" smtClean="0">
                <a:solidFill>
                  <a:schemeClr val="bg1"/>
                </a:solidFill>
              </a:rPr>
              <a:t>”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5606" name="Picture 6" descr="http://secanja.com/wp-content/uploads/2014/05/Posada-Apolo-11.jpg"/>
          <p:cNvPicPr>
            <a:picLocks noChangeAspect="1" noChangeArrowheads="1"/>
          </p:cNvPicPr>
          <p:nvPr/>
        </p:nvPicPr>
        <p:blipFill>
          <a:blip r:embed="rId4" cstate="print"/>
          <a:srcRect b="15761"/>
          <a:stretch>
            <a:fillRect/>
          </a:stretch>
        </p:blipFill>
        <p:spPr bwMode="auto">
          <a:xfrm>
            <a:off x="6228185" y="3284984"/>
            <a:ext cx="2915815" cy="316835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588224" y="6525344"/>
            <a:ext cx="2555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Posada </a:t>
            </a:r>
            <a:r>
              <a:rPr lang="en-US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Apolo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11</a:t>
            </a:r>
            <a:endPara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92696"/>
            <a:ext cx="81369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dirty="0" smtClean="0">
                <a:solidFill>
                  <a:srgbClr val="FFFF00"/>
                </a:solidFill>
              </a:rPr>
              <a:t>Treća industrijska revolucija –počela 70-ih godina 20.veka: </a:t>
            </a:r>
          </a:p>
          <a:p>
            <a:r>
              <a:rPr lang="sr-Latn-RS" sz="2800" dirty="0" smtClean="0">
                <a:solidFill>
                  <a:srgbClr val="FFFF00"/>
                </a:solidFill>
              </a:rPr>
              <a:t>automatizacijom i kompjuterizacijom</a:t>
            </a:r>
            <a:r>
              <a:rPr lang="sr-Latn-RS" sz="2800" dirty="0" smtClean="0">
                <a:solidFill>
                  <a:schemeClr val="bg1"/>
                </a:solidFill>
              </a:rPr>
              <a:t>: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6626" name="Picture 2" descr="http://poincare.matf.bg.ac.rs/~cvetana/Istorijat/4gener/altairVel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2856"/>
            <a:ext cx="4953000" cy="332422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5661248"/>
            <a:ext cx="500404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r-Latn-RS" b="1" dirty="0" smtClean="0"/>
              <a:t>Prvi </a:t>
            </a:r>
            <a:r>
              <a:rPr lang="it-IT" b="1" dirty="0" smtClean="0"/>
              <a:t>personalni računari (eng. personal computers - PC): 1977. </a:t>
            </a:r>
            <a:endParaRPr lang="en-US" b="1" dirty="0"/>
          </a:p>
        </p:txBody>
      </p:sp>
      <p:pic>
        <p:nvPicPr>
          <p:cNvPr id="26628" name="Picture 4" descr="http://www.konides.ag.rs/inf1/01-IstorijatRazvojaRacunara/IBM_PC_19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276872"/>
            <a:ext cx="4067944" cy="30956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292080" y="5445224"/>
            <a:ext cx="3528392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Računar</a:t>
            </a:r>
            <a:r>
              <a:rPr lang="en-US" dirty="0" smtClean="0"/>
              <a:t> je </a:t>
            </a:r>
            <a:r>
              <a:rPr lang="en-US" dirty="0" err="1" smtClean="0"/>
              <a:t>predstavljen</a:t>
            </a:r>
            <a:r>
              <a:rPr lang="en-US" dirty="0" smtClean="0"/>
              <a:t> 1981. </a:t>
            </a:r>
            <a:r>
              <a:rPr lang="en-US" dirty="0" err="1" smtClean="0"/>
              <a:t>godinei</a:t>
            </a:r>
            <a:r>
              <a:rPr lang="en-US" dirty="0" smtClean="0"/>
              <a:t> </a:t>
            </a:r>
            <a:r>
              <a:rPr lang="en-US" dirty="0" err="1" smtClean="0"/>
              <a:t>ubrzo</a:t>
            </a:r>
            <a:r>
              <a:rPr lang="en-US" dirty="0" smtClean="0"/>
              <a:t> je </a:t>
            </a:r>
            <a:r>
              <a:rPr lang="en-US" dirty="0" err="1" smtClean="0"/>
              <a:t>postao</a:t>
            </a:r>
            <a:r>
              <a:rPr lang="en-US" dirty="0" smtClean="0"/>
              <a:t> standard </a:t>
            </a:r>
            <a:r>
              <a:rPr lang="en-US" dirty="0" err="1" smtClean="0"/>
              <a:t>oko</a:t>
            </a:r>
            <a:r>
              <a:rPr lang="en-US" dirty="0" smtClean="0"/>
              <a:t> </a:t>
            </a:r>
            <a:r>
              <a:rPr lang="en-US" dirty="0" err="1" smtClean="0"/>
              <a:t>koga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brojne</a:t>
            </a:r>
            <a:r>
              <a:rPr lang="en-US" dirty="0" smtClean="0"/>
              <a:t> </a:t>
            </a:r>
            <a:r>
              <a:rPr lang="en-US" dirty="0" err="1" smtClean="0"/>
              <a:t>druge</a:t>
            </a:r>
            <a:r>
              <a:rPr lang="en-US" dirty="0" smtClean="0"/>
              <a:t> </a:t>
            </a:r>
            <a:r>
              <a:rPr lang="en-US" dirty="0" err="1" smtClean="0"/>
              <a:t>kompanije</a:t>
            </a:r>
            <a:r>
              <a:rPr lang="en-US" dirty="0" smtClean="0"/>
              <a:t> </a:t>
            </a:r>
            <a:r>
              <a:rPr lang="en-US" dirty="0" err="1" smtClean="0"/>
              <a:t>dizajnirale</a:t>
            </a:r>
            <a:r>
              <a:rPr lang="en-US" dirty="0" smtClean="0"/>
              <a:t> </a:t>
            </a:r>
            <a:r>
              <a:rPr lang="en-US" dirty="0" err="1" smtClean="0"/>
              <a:t>svojeračuna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www.link-elearning.com/linkdl/coursefiles/344/IIT2_01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340768"/>
            <a:ext cx="5200650" cy="3810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1560" y="5733256"/>
            <a:ext cx="734481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Pocetak</a:t>
            </a:r>
            <a:r>
              <a:rPr lang="en-US" dirty="0" smtClean="0"/>
              <a:t> </a:t>
            </a:r>
            <a:r>
              <a:rPr lang="en-US" dirty="0" err="1" smtClean="0"/>
              <a:t>komercijalne</a:t>
            </a:r>
            <a:r>
              <a:rPr lang="en-US" dirty="0" smtClean="0"/>
              <a:t> </a:t>
            </a:r>
            <a:r>
              <a:rPr lang="en-US" dirty="0" err="1" smtClean="0"/>
              <a:t>proizvodnje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sto</a:t>
            </a:r>
            <a:r>
              <a:rPr lang="en-US" dirty="0" smtClean="0"/>
              <a:t> je </a:t>
            </a:r>
            <a:r>
              <a:rPr lang="en-US" dirty="0" err="1" smtClean="0"/>
              <a:t>vec</a:t>
            </a:r>
            <a:r>
              <a:rPr lang="en-US" dirty="0" smtClean="0"/>
              <a:t> </a:t>
            </a:r>
            <a:r>
              <a:rPr lang="en-US" dirty="0" err="1" smtClean="0"/>
              <a:t>opisano</a:t>
            </a:r>
            <a:r>
              <a:rPr lang="en-US" dirty="0" smtClean="0"/>
              <a:t> ,</a:t>
            </a:r>
            <a:r>
              <a:rPr lang="en-US" dirty="0" err="1" smtClean="0"/>
              <a:t>prvi</a:t>
            </a:r>
            <a:r>
              <a:rPr lang="en-US" dirty="0" smtClean="0"/>
              <a:t> </a:t>
            </a:r>
            <a:r>
              <a:rPr lang="en-US" dirty="0" err="1" smtClean="0"/>
              <a:t>elektronski</a:t>
            </a:r>
            <a:r>
              <a:rPr lang="en-US" dirty="0" smtClean="0"/>
              <a:t> </a:t>
            </a:r>
            <a:r>
              <a:rPr lang="en-US" dirty="0" err="1" smtClean="0"/>
              <a:t>digitalni</a:t>
            </a:r>
            <a:r>
              <a:rPr lang="en-US" dirty="0" smtClean="0"/>
              <a:t> </a:t>
            </a:r>
            <a:r>
              <a:rPr lang="en-US" dirty="0" err="1" smtClean="0"/>
              <a:t>racunari</a:t>
            </a:r>
            <a:r>
              <a:rPr lang="en-US" dirty="0" smtClean="0"/>
              <a:t> </a:t>
            </a:r>
            <a:r>
              <a:rPr lang="en-US" dirty="0" err="1" smtClean="0"/>
              <a:t>razvijani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vojne</a:t>
            </a:r>
            <a:r>
              <a:rPr lang="en-US" dirty="0" smtClean="0"/>
              <a:t> </a:t>
            </a:r>
            <a:r>
              <a:rPr lang="en-US" dirty="0" err="1" smtClean="0"/>
              <a:t>primene</a:t>
            </a:r>
            <a:r>
              <a:rPr lang="en-US" smtClean="0"/>
              <a:t> 1946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79712" y="537321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 smtClean="0">
                <a:solidFill>
                  <a:schemeClr val="bg1"/>
                </a:solidFill>
              </a:rPr>
              <a:t>EDVAC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solidFill>
                  <a:schemeClr val="bg1"/>
                </a:solidFill>
              </a:rPr>
              <a:t>Izazozovi i problemi svremenog sveta :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611560" y="1052736"/>
            <a:ext cx="2880320" cy="792088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15616" y="1196752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Terorizam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971600" y="2204864"/>
            <a:ext cx="6192688" cy="936104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15616" y="2348880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Globalizam-pretvaranje sveta u jedinstven sistem</a:t>
            </a:r>
            <a:r>
              <a:rPr lang="sr-Latn-RS" sz="2000" dirty="0" smtClean="0"/>
              <a:t>; gubljenje naconalnog   identiteta </a:t>
            </a:r>
            <a:endParaRPr lang="en-US" sz="2000" dirty="0"/>
          </a:p>
        </p:txBody>
      </p:sp>
      <p:sp>
        <p:nvSpPr>
          <p:cNvPr id="8" name="Horizontal Scroll 7"/>
          <p:cNvSpPr/>
          <p:nvPr/>
        </p:nvSpPr>
        <p:spPr>
          <a:xfrm>
            <a:off x="755576" y="3861048"/>
            <a:ext cx="2880320" cy="792088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71600" y="4077072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 smtClean="0"/>
              <a:t>Glad i siromaštvo </a:t>
            </a:r>
            <a:endParaRPr lang="en-US" sz="2000" b="1" dirty="0"/>
          </a:p>
        </p:txBody>
      </p:sp>
      <p:sp>
        <p:nvSpPr>
          <p:cNvPr id="11" name="Horizontal Scroll 10"/>
          <p:cNvSpPr/>
          <p:nvPr/>
        </p:nvSpPr>
        <p:spPr>
          <a:xfrm>
            <a:off x="4932040" y="1124744"/>
            <a:ext cx="2880320" cy="792088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148064" y="1340768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b="1" dirty="0" smtClean="0"/>
              <a:t>Sida </a:t>
            </a:r>
            <a:endParaRPr lang="en-US" sz="2000" b="1" dirty="0"/>
          </a:p>
        </p:txBody>
      </p:sp>
      <p:sp>
        <p:nvSpPr>
          <p:cNvPr id="14" name="Horizontal Scroll 13"/>
          <p:cNvSpPr/>
          <p:nvPr/>
        </p:nvSpPr>
        <p:spPr>
          <a:xfrm>
            <a:off x="4788024" y="3284984"/>
            <a:ext cx="3816424" cy="936104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004048" y="3645024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Zagađenje čovekove sredine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ular Callout 19"/>
          <p:cNvSpPr/>
          <p:nvPr/>
        </p:nvSpPr>
        <p:spPr>
          <a:xfrm>
            <a:off x="2843808" y="5013176"/>
            <a:ext cx="3744416" cy="1224136"/>
          </a:xfrm>
          <a:prstGeom prst="wedge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915816" y="5229200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Najpoznatije reči na svetu su :</a:t>
            </a:r>
          </a:p>
          <a:p>
            <a:r>
              <a:rPr lang="sr-Latn-RS" dirty="0" smtClean="0"/>
              <a:t>O.K. i koka-kola ( SAD)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znanje.org/knjige/animacije/i27anim/07iv04anim/07iv0405anim02/10%20-%20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060848"/>
            <a:ext cx="7810500" cy="390525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87624" y="1052736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Rasprostranjenost</a:t>
            </a:r>
            <a:r>
              <a:rPr lang="en-US" sz="2800" dirty="0" smtClean="0">
                <a:solidFill>
                  <a:schemeClr val="bg1"/>
                </a:solidFill>
              </a:rPr>
              <a:t> side u </a:t>
            </a:r>
            <a:r>
              <a:rPr lang="en-US" sz="2800" dirty="0" err="1" smtClean="0">
                <a:solidFill>
                  <a:schemeClr val="bg1"/>
                </a:solidFill>
              </a:rPr>
              <a:t>svetu</a:t>
            </a:r>
            <a:r>
              <a:rPr lang="sr-Latn-RS" sz="2800" dirty="0" smtClean="0">
                <a:solidFill>
                  <a:schemeClr val="bg1"/>
                </a:solidFill>
              </a:rPr>
              <a:t>: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rt 1"/>
          <p:cNvSpPr/>
          <p:nvPr/>
        </p:nvSpPr>
        <p:spPr>
          <a:xfrm>
            <a:off x="2339752" y="1340768"/>
            <a:ext cx="4680520" cy="4248472"/>
          </a:xfrm>
          <a:prstGeom prst="hear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sz="2800" dirty="0" smtClean="0"/>
              <a:t>AUTOR: Marijana </a:t>
            </a:r>
          </a:p>
          <a:p>
            <a:pPr algn="ctr"/>
            <a:r>
              <a:rPr lang="sr-Latn-CS" sz="2800" smtClean="0"/>
              <a:t>Babović 83</a:t>
            </a:r>
            <a:endParaRPr lang="sr-Latn-CS" sz="2800" dirty="0" smtClean="0"/>
          </a:p>
          <a:p>
            <a:pPr algn="ctr"/>
            <a:r>
              <a:rPr lang="sr-Latn-CS" sz="2800" dirty="0" smtClean="0"/>
              <a:t>2011.</a:t>
            </a:r>
            <a:endParaRPr lang="sr-Latn-CS" sz="2800" dirty="0"/>
          </a:p>
        </p:txBody>
      </p:sp>
    </p:spTree>
  </p:cSld>
  <p:clrMapOvr>
    <a:masterClrMapping/>
  </p:clrMapOvr>
  <p:transition spd="slow">
    <p:diamond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rt 1"/>
          <p:cNvSpPr/>
          <p:nvPr/>
        </p:nvSpPr>
        <p:spPr>
          <a:xfrm>
            <a:off x="2339752" y="1340768"/>
            <a:ext cx="4680520" cy="424847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sz="2800" dirty="0" smtClean="0"/>
              <a:t>AUTOR: Marijana </a:t>
            </a:r>
          </a:p>
          <a:p>
            <a:pPr algn="ctr"/>
            <a:r>
              <a:rPr lang="sr-Latn-CS" sz="2800" dirty="0" smtClean="0"/>
              <a:t>Babović</a:t>
            </a:r>
          </a:p>
          <a:p>
            <a:pPr algn="ctr"/>
            <a:r>
              <a:rPr lang="sr-Latn-CS" sz="2800" dirty="0" smtClean="0"/>
              <a:t>2011.</a:t>
            </a:r>
            <a:endParaRPr lang="sr-Latn-CS" sz="2800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1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amond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04664"/>
            <a:ext cx="8258204" cy="1728192"/>
          </a:xfrm>
        </p:spPr>
        <p:txBody>
          <a:bodyPr>
            <a:normAutofit/>
          </a:bodyPr>
          <a:lstStyle/>
          <a:p>
            <a:r>
              <a:rPr lang="sr-Latn-RS" sz="3100" dirty="0" smtClean="0">
                <a:solidFill>
                  <a:srgbClr val="92D050"/>
                </a:solidFill>
              </a:rPr>
              <a:t/>
            </a:r>
            <a:br>
              <a:rPr lang="sr-Latn-RS" sz="3100" dirty="0" smtClean="0">
                <a:solidFill>
                  <a:srgbClr val="92D050"/>
                </a:solidFill>
              </a:rPr>
            </a:br>
            <a:endParaRPr lang="en-US" sz="3100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3933056"/>
            <a:ext cx="8229600" cy="2232248"/>
          </a:xfrm>
        </p:spPr>
        <p:txBody>
          <a:bodyPr>
            <a:noAutofit/>
          </a:bodyPr>
          <a:lstStyle/>
          <a:p>
            <a:r>
              <a:rPr lang="sr-Latn-RS" sz="2800" b="1" u="sng" dirty="0" smtClean="0">
                <a:solidFill>
                  <a:srgbClr val="FFFF00"/>
                </a:solidFill>
              </a:rPr>
              <a:t>u Rimu 1957</a:t>
            </a:r>
            <a:r>
              <a:rPr lang="sr-Latn-RS" sz="2800" b="1" dirty="0" smtClean="0">
                <a:solidFill>
                  <a:srgbClr val="FFFF00"/>
                </a:solidFill>
              </a:rPr>
              <a:t>.</a:t>
            </a:r>
            <a:r>
              <a:rPr lang="sr-Latn-RS" sz="28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sr-Latn-RS" sz="2800" b="1" dirty="0" smtClean="0">
                <a:solidFill>
                  <a:schemeClr val="bg1"/>
                </a:solidFill>
              </a:rPr>
              <a:t>clanice su potpisale sporazum o osnivanju zajednickog evropskog trzista, kasnije nazvanog </a:t>
            </a:r>
            <a:r>
              <a:rPr lang="sr-Latn-RS" sz="2800" b="1" u="sng" dirty="0" smtClean="0">
                <a:solidFill>
                  <a:srgbClr val="FFFF00"/>
                </a:solidFill>
              </a:rPr>
              <a:t>Evropska ekonomska zajednica (unija)(EEU).</a:t>
            </a:r>
          </a:p>
          <a:p>
            <a:r>
              <a:rPr lang="sr-Latn-RS" sz="2800" b="1" dirty="0" smtClean="0">
                <a:solidFill>
                  <a:schemeClr val="bg1"/>
                </a:solidFill>
              </a:rPr>
              <a:t>Cilj organizacije- slobodan promet robe,novca i ljudi izmedju zemalja clanica</a:t>
            </a:r>
            <a:r>
              <a:rPr lang="sr-Latn-RS" sz="2800" b="1" dirty="0" smtClean="0">
                <a:solidFill>
                  <a:schemeClr val="accent4">
                    <a:lumMod val="75000"/>
                  </a:schemeClr>
                </a:solidFill>
              </a:rPr>
              <a:t>. </a:t>
            </a:r>
            <a:endParaRPr lang="en-US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548680"/>
            <a:ext cx="82809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RS" sz="3200" b="1" dirty="0" smtClean="0">
                <a:solidFill>
                  <a:srgbClr val="FFFF00"/>
                </a:solidFill>
              </a:rPr>
              <a:t>5.maja 1949, u Londonu , </a:t>
            </a:r>
            <a:r>
              <a:rPr lang="sr-Latn-RS" sz="3200" b="1" dirty="0" smtClean="0">
                <a:solidFill>
                  <a:schemeClr val="bg1"/>
                </a:solidFill>
              </a:rPr>
              <a:t>na Čerčilovu inicijativu</a:t>
            </a:r>
            <a:r>
              <a:rPr lang="sr-Latn-RS" sz="3200" b="1" dirty="0" smtClean="0">
                <a:solidFill>
                  <a:srgbClr val="FFFF00"/>
                </a:solidFill>
              </a:rPr>
              <a:t>, osnovan Savet-Statut Evrope.</a:t>
            </a:r>
          </a:p>
          <a:p>
            <a:pPr>
              <a:buFont typeface="Arial" pitchFamily="34" charset="0"/>
              <a:buChar char="•"/>
            </a:pPr>
            <a:r>
              <a:rPr lang="sr-Latn-RS" sz="2400" b="1" dirty="0" smtClean="0">
                <a:solidFill>
                  <a:schemeClr val="bg1"/>
                </a:solidFill>
              </a:rPr>
              <a:t>,,</a:t>
            </a:r>
            <a:r>
              <a:rPr lang="sr-Latn-RS" sz="2400" dirty="0" smtClean="0">
                <a:solidFill>
                  <a:schemeClr val="bg1"/>
                </a:solidFill>
              </a:rPr>
              <a:t>Savetovao” evropsko ujedinjenje, poštovanje ljudskih prava, izgradnju sistema  evropske bezbednosti</a:t>
            </a:r>
            <a:r>
              <a:rPr lang="sr-Latn-RS" sz="2400" b="1" dirty="0" smtClean="0">
                <a:solidFill>
                  <a:schemeClr val="bg1"/>
                </a:solidFill>
              </a:rPr>
              <a:t>. </a:t>
            </a:r>
          </a:p>
          <a:p>
            <a:r>
              <a:rPr lang="sr-Latn-RS" sz="3200" b="1" dirty="0" smtClean="0">
                <a:solidFill>
                  <a:srgbClr val="FFFF00"/>
                </a:solidFill>
              </a:rPr>
              <a:t>Sedište –Strazbur </a:t>
            </a:r>
            <a:r>
              <a:rPr lang="sr-Latn-RS" sz="2400" b="1" dirty="0" smtClean="0">
                <a:solidFill>
                  <a:schemeClr val="bg1"/>
                </a:solidFill>
              </a:rPr>
              <a:t>(simbol francusko-nemačkog  izmirenja)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trips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/>
          <a:lstStyle/>
          <a:p>
            <a:r>
              <a:rPr lang="sr-Latn-RS" sz="3200" b="1" dirty="0" smtClean="0">
                <a:solidFill>
                  <a:schemeClr val="bg1"/>
                </a:solidFill>
              </a:rPr>
              <a:t>Evropska ekonomska zajednica, Evropska zajednica za ugalj i čelik i Euratom se ujedinjuju u Evropsku zajednicu </a:t>
            </a:r>
            <a:r>
              <a:rPr lang="sr-Latn-RS" sz="3200" b="1" dirty="0" smtClean="0">
                <a:solidFill>
                  <a:srgbClr val="FFFF00"/>
                </a:solidFill>
              </a:rPr>
              <a:t>(EZ) 1.jula 1967</a:t>
            </a:r>
            <a:r>
              <a:rPr lang="sr-Latn-RS" sz="3200" b="1" dirty="0" smtClean="0">
                <a:solidFill>
                  <a:schemeClr val="bg1"/>
                </a:solidFill>
              </a:rPr>
              <a:t>.</a:t>
            </a:r>
          </a:p>
          <a:p>
            <a:endParaRPr lang="sr-Latn-RS" sz="3200" b="1" dirty="0" smtClean="0">
              <a:solidFill>
                <a:schemeClr val="bg1"/>
              </a:solidFill>
            </a:endParaRPr>
          </a:p>
          <a:p>
            <a:r>
              <a:rPr lang="sr-Latn-RS" sz="2800" b="1" dirty="0" smtClean="0">
                <a:solidFill>
                  <a:schemeClr val="bg1"/>
                </a:solidFill>
              </a:rPr>
              <a:t>Danska Irska i V. Britanija ulaze u Evropsku zajednicu 1973,  i tada je Zajednica imala devet članica.</a:t>
            </a:r>
          </a:p>
          <a:p>
            <a:endParaRPr lang="en-US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 spd="slow">
    <p:strips dir="rd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435850" cy="1772816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§"/>
            </a:pPr>
            <a:r>
              <a:rPr lang="sr-Latn-RS" sz="3600" b="1" dirty="0" smtClean="0">
                <a:solidFill>
                  <a:srgbClr val="FFFF00"/>
                </a:solidFill>
                <a:latin typeface="+mn-lt"/>
              </a:rPr>
              <a:t>Sporazumom u Mastrihtu 1992,</a:t>
            </a:r>
            <a:r>
              <a:rPr lang="en-US" sz="3600" b="1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sr-Latn-RS" sz="3600" b="1" dirty="0" smtClean="0">
                <a:solidFill>
                  <a:srgbClr val="FFFF00"/>
                </a:solidFill>
                <a:latin typeface="+mn-lt"/>
              </a:rPr>
              <a:t>(Holandija) osniva se Evropsku uniju (EU) </a:t>
            </a:r>
            <a:r>
              <a:rPr lang="sr-Latn-RS" sz="3200" b="1" dirty="0" smtClean="0">
                <a:solidFill>
                  <a:schemeClr val="bg1"/>
                </a:solidFill>
                <a:latin typeface="+mn-lt"/>
              </a:rPr>
              <a:t>tako što je Evropska zajednica preimenovana u uniju.</a:t>
            </a:r>
            <a:r>
              <a:rPr lang="sr-Latn-RS" sz="3200" b="1" dirty="0" smtClean="0">
                <a:solidFill>
                  <a:srgbClr val="FFFF00"/>
                </a:solidFill>
              </a:rPr>
              <a:t/>
            </a:r>
            <a:br>
              <a:rPr lang="sr-Latn-RS" sz="3200" b="1" dirty="0" smtClean="0">
                <a:solidFill>
                  <a:srgbClr val="FFFF00"/>
                </a:solidFill>
              </a:rPr>
            </a:b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556792"/>
            <a:ext cx="8229600" cy="5689824"/>
          </a:xfrm>
        </p:spPr>
        <p:txBody>
          <a:bodyPr>
            <a:normAutofit/>
          </a:bodyPr>
          <a:lstStyle/>
          <a:p>
            <a:r>
              <a:rPr lang="sr-Latn-RS" sz="2800" b="1" dirty="0" smtClean="0">
                <a:solidFill>
                  <a:schemeClr val="bg1"/>
                </a:solidFill>
              </a:rPr>
              <a:t>Uvedena je jedinstvena evropska valuta </a:t>
            </a:r>
            <a:r>
              <a:rPr lang="sr-Latn-RS" sz="2800" b="1" dirty="0" smtClean="0">
                <a:solidFill>
                  <a:srgbClr val="FFFF00"/>
                </a:solidFill>
              </a:rPr>
              <a:t>evro</a:t>
            </a:r>
            <a:r>
              <a:rPr lang="sr-Latn-RS" sz="2800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sr-Latn-RS" sz="2800" b="1" dirty="0" smtClean="0">
                <a:solidFill>
                  <a:schemeClr val="bg1"/>
                </a:solidFill>
              </a:rPr>
              <a:t>Evropska unija počela je da živi 1. januara 1993,po okončanju hladnog rata,čime su otklonjene sve prepreke u vezi sa slobodnim protokom robe, usluga i ljudi.</a:t>
            </a:r>
          </a:p>
          <a:p>
            <a:r>
              <a:rPr lang="sr-Latn-RS" sz="2800" b="1" dirty="0" smtClean="0">
                <a:solidFill>
                  <a:schemeClr val="bg1"/>
                </a:solidFill>
              </a:rPr>
              <a:t>Najvece prosirenje EU je ostvareno 2004, kada je primljeno deset zemalja.</a:t>
            </a:r>
          </a:p>
          <a:p>
            <a:r>
              <a:rPr lang="sr-Latn-RS" sz="2800" b="1" dirty="0" smtClean="0">
                <a:solidFill>
                  <a:schemeClr val="bg1"/>
                </a:solidFill>
              </a:rPr>
              <a:t>Danas EU broji 28 drzava članica</a:t>
            </a:r>
            <a:r>
              <a:rPr lang="sr-Latn-RS" sz="2800" b="1" dirty="0" smtClean="0">
                <a:solidFill>
                  <a:srgbClr val="92D050"/>
                </a:solidFill>
              </a:rPr>
              <a:t>. </a:t>
            </a:r>
          </a:p>
          <a:p>
            <a:r>
              <a:rPr lang="sr-Latn-RS" sz="2800" b="1" dirty="0" smtClean="0">
                <a:solidFill>
                  <a:srgbClr val="FFFF00"/>
                </a:solidFill>
              </a:rPr>
              <a:t>Sedište – Brisel</a:t>
            </a:r>
          </a:p>
          <a:p>
            <a:r>
              <a:rPr lang="sr-Latn-RS" sz="2800" b="1" dirty="0" smtClean="0">
                <a:solidFill>
                  <a:srgbClr val="FFFF00"/>
                </a:solidFill>
              </a:rPr>
              <a:t>9. maj –Dan Evrope i pobede.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strips dir="ru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://www.muskiportal.com/wp-content/uploads/2013/08/e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zastava EU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23962" y="1049350"/>
            <a:ext cx="7905690" cy="5275251"/>
          </a:xfrm>
        </p:spPr>
      </p:pic>
      <p:sp>
        <p:nvSpPr>
          <p:cNvPr id="3" name="TextBox 2"/>
          <p:cNvSpPr txBox="1"/>
          <p:nvPr/>
        </p:nvSpPr>
        <p:spPr>
          <a:xfrm>
            <a:off x="2483768" y="1196752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800" dirty="0" smtClean="0">
                <a:solidFill>
                  <a:schemeClr val="bg1"/>
                </a:solidFill>
              </a:rPr>
              <a:t>Zastava  EU</a:t>
            </a:r>
            <a:endParaRPr lang="sr-Latn-C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88640"/>
            <a:ext cx="77768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Naučnotehnološki napredak: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P</a:t>
            </a:r>
            <a:r>
              <a:rPr lang="sr-Latn-RS" sz="2800" dirty="0" smtClean="0">
                <a:solidFill>
                  <a:schemeClr val="bg1"/>
                </a:solidFill>
              </a:rPr>
              <a:t>osebno mesto pripada osvajanju svemira i kompjuterizaciji.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://tvmost.info/images/vesti/foto_vest__14123767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060848"/>
            <a:ext cx="6429375" cy="390525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55576" y="6093296"/>
            <a:ext cx="741682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1957.god. </a:t>
            </a:r>
            <a:r>
              <a:rPr lang="en-US" dirty="0" err="1" smtClean="0"/>
              <a:t>Sovjetski</a:t>
            </a:r>
            <a:r>
              <a:rPr lang="en-US" dirty="0" smtClean="0"/>
              <a:t> </a:t>
            </a:r>
            <a:r>
              <a:rPr lang="en-US" dirty="0" err="1" smtClean="0"/>
              <a:t>Savez</a:t>
            </a:r>
            <a:r>
              <a:rPr lang="en-US" dirty="0" smtClean="0"/>
              <a:t> je </a:t>
            </a:r>
            <a:r>
              <a:rPr lang="en-US" dirty="0" err="1" smtClean="0"/>
              <a:t>lansirao</a:t>
            </a:r>
            <a:r>
              <a:rPr lang="en-US" dirty="0" smtClean="0"/>
              <a:t> u </a:t>
            </a:r>
            <a:r>
              <a:rPr lang="en-US" dirty="0" err="1" smtClean="0"/>
              <a:t>orbitu</a:t>
            </a:r>
            <a:r>
              <a:rPr lang="en-US" dirty="0" smtClean="0"/>
              <a:t> </a:t>
            </a:r>
            <a:r>
              <a:rPr lang="en-US" dirty="0" err="1" smtClean="0"/>
              <a:t>oko</a:t>
            </a:r>
            <a:r>
              <a:rPr lang="en-US" dirty="0" smtClean="0"/>
              <a:t> </a:t>
            </a:r>
            <a:r>
              <a:rPr lang="en-US" dirty="0" err="1" smtClean="0"/>
              <a:t>Zemlje</a:t>
            </a:r>
            <a:r>
              <a:rPr lang="en-US" dirty="0" smtClean="0"/>
              <a:t> </a:t>
            </a:r>
            <a:r>
              <a:rPr lang="en-US" dirty="0" err="1" smtClean="0"/>
              <a:t>prvi</a:t>
            </a:r>
            <a:r>
              <a:rPr lang="en-US" dirty="0" smtClean="0"/>
              <a:t> </a:t>
            </a:r>
            <a:r>
              <a:rPr lang="en-US" dirty="0" err="1" smtClean="0"/>
              <a:t>veštački</a:t>
            </a:r>
            <a:r>
              <a:rPr lang="en-US" dirty="0" smtClean="0"/>
              <a:t> </a:t>
            </a:r>
            <a:r>
              <a:rPr lang="en-US" dirty="0" err="1" smtClean="0"/>
              <a:t>satelit</a:t>
            </a:r>
            <a:r>
              <a:rPr lang="en-US" dirty="0" smtClean="0"/>
              <a:t> "</a:t>
            </a:r>
            <a:r>
              <a:rPr lang="en-US" dirty="0" err="1" smtClean="0"/>
              <a:t>Sputnjik</a:t>
            </a:r>
            <a:r>
              <a:rPr lang="en-US" dirty="0" smtClean="0"/>
              <a:t> 1",koji je </a:t>
            </a:r>
            <a:r>
              <a:rPr lang="en-US" dirty="0" err="1" smtClean="0"/>
              <a:t>leteo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eliptičnoj</a:t>
            </a:r>
            <a:r>
              <a:rPr lang="en-US" dirty="0" smtClean="0"/>
              <a:t> </a:t>
            </a:r>
            <a:r>
              <a:rPr lang="en-US" dirty="0" err="1" smtClean="0"/>
              <a:t>putanji</a:t>
            </a:r>
            <a:r>
              <a:rPr lang="sr-Latn-RS" dirty="0" smtClean="0"/>
              <a:t>-pas Lajka.</a:t>
            </a:r>
            <a:r>
              <a:rPr lang="en-US" dirty="0" smtClean="0"/>
              <a:t>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.slidesharecdn.com/internetistorijat-130513083230-phpapp01/95/internet-istorijat-2-638.jpg?cb=1368434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8064896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4.bp.blogspot.com/-9hXV4n529r8/VPtIeKW9u9I/AAAAAAAAAfA/U4lHjIOKarA/s1600/gagarin-j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4464496" cy="43559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99592" y="5805264"/>
            <a:ext cx="7128792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r-Latn-RS" sz="2000" dirty="0" smtClean="0"/>
              <a:t>Juri Gagarin, prvi čovek u Kosmosu 1961, u svemirskom brodu Vastok, Ameri se zavetuju da će oni biti prvi na Mesecu.</a:t>
            </a:r>
            <a:endParaRPr lang="en-US" sz="2000" dirty="0"/>
          </a:p>
        </p:txBody>
      </p:sp>
      <p:pic>
        <p:nvPicPr>
          <p:cNvPr id="24580" name="Picture 4" descr="http://www.yc.rs/admin/image.jpg?imageId=9251&amp;thumb=1&amp;lastModified=1437512999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250" y="1988840"/>
            <a:ext cx="4095750" cy="25431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08104" y="4581128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Vastok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480</TotalTime>
  <Words>526</Words>
  <Application>Microsoft Office PowerPoint</Application>
  <PresentationFormat>On-screen Show (4:3)</PresentationFormat>
  <Paragraphs>52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Evropske integracije</vt:lpstr>
      <vt:lpstr> </vt:lpstr>
      <vt:lpstr>Slide 3</vt:lpstr>
      <vt:lpstr>Sporazumom u Mastrihtu 1992, (Holandija) osniva se Evropsku uniju (EU) tako što je Evropska zajednica preimenovana u uniju. 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Evropske integracije</dc:title>
  <dc:creator>dragana</dc:creator>
  <cp:lastModifiedBy>User</cp:lastModifiedBy>
  <cp:revision>61</cp:revision>
  <dcterms:created xsi:type="dcterms:W3CDTF">2011-05-02T15:35:15Z</dcterms:created>
  <dcterms:modified xsi:type="dcterms:W3CDTF">2016-05-25T16:03:48Z</dcterms:modified>
</cp:coreProperties>
</file>